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1"/>
  </p:notesMasterIdLst>
  <p:handoutMasterIdLst>
    <p:handoutMasterId r:id="rId22"/>
  </p:handoutMasterIdLst>
  <p:sldIdLst>
    <p:sldId id="318" r:id="rId3"/>
    <p:sldId id="623" r:id="rId4"/>
    <p:sldId id="624" r:id="rId5"/>
    <p:sldId id="625" r:id="rId6"/>
    <p:sldId id="627" r:id="rId7"/>
    <p:sldId id="666" r:id="rId8"/>
    <p:sldId id="667" r:id="rId9"/>
    <p:sldId id="677" r:id="rId10"/>
    <p:sldId id="668" r:id="rId11"/>
    <p:sldId id="670" r:id="rId12"/>
    <p:sldId id="675" r:id="rId13"/>
    <p:sldId id="676" r:id="rId14"/>
    <p:sldId id="669" r:id="rId15"/>
    <p:sldId id="674" r:id="rId16"/>
    <p:sldId id="671" r:id="rId17"/>
    <p:sldId id="672" r:id="rId18"/>
    <p:sldId id="673" r:id="rId19"/>
    <p:sldId id="445" r:id="rId2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E555A02C-43CD-400C-B2AE-09D3D90D7314}">
          <p14:sldIdLst>
            <p14:sldId id="318"/>
            <p14:sldId id="623"/>
            <p14:sldId id="624"/>
            <p14:sldId id="625"/>
            <p14:sldId id="627"/>
            <p14:sldId id="666"/>
            <p14:sldId id="667"/>
            <p14:sldId id="677"/>
            <p14:sldId id="668"/>
            <p14:sldId id="670"/>
            <p14:sldId id="675"/>
            <p14:sldId id="676"/>
            <p14:sldId id="669"/>
            <p14:sldId id="674"/>
            <p14:sldId id="671"/>
            <p14:sldId id="672"/>
            <p14:sldId id="673"/>
          </p14:sldIdLst>
        </p14:section>
        <p14:section name="Abschnitt ohne Titel" id="{5DA483BE-B09A-41DF-92D9-4E90E51BAA8D}">
          <p14:sldIdLst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1515"/>
    <a:srgbClr val="00FF00"/>
    <a:srgbClr val="385D8A"/>
    <a:srgbClr val="000099"/>
    <a:srgbClr val="5A93D8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3" autoAdjust="0"/>
    <p:restoredTop sz="94660"/>
  </p:normalViewPr>
  <p:slideViewPr>
    <p:cSldViewPr>
      <p:cViewPr varScale="1">
        <p:scale>
          <a:sx n="106" d="100"/>
          <a:sy n="106" d="100"/>
        </p:scale>
        <p:origin x="14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EA0E5A0-FDDA-4C69-980C-DD9D7AD25F23}" type="datetimeFigureOut">
              <a:rPr lang="de-DE"/>
              <a:pPr>
                <a:defRPr/>
              </a:pPr>
              <a:t>09.10.2018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Fakultät für Ingenieurwissenschaften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55121F1-18C0-4EC9-B91F-226855A5C69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1741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C7FC36C-57D5-4B6F-B80A-FEB8D40E1B18}" type="datetimeFigureOut">
              <a:rPr lang="de-DE"/>
              <a:pPr>
                <a:defRPr/>
              </a:pPr>
              <a:t>09.10.2018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Fakultät für Ingenieurwissenschaften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205B617-3E23-4DAD-A88A-EA92A7E9EB7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31167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7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4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07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0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9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6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6948264" cy="6926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99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7606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76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4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5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0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1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3653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Gerade Verbindung 10"/>
          <p:cNvCxnSpPr/>
          <p:nvPr userDrawn="1"/>
        </p:nvCxnSpPr>
        <p:spPr>
          <a:xfrm>
            <a:off x="0" y="714375"/>
            <a:ext cx="9144000" cy="1588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687705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de-DE" sz="1200" dirty="0">
                <a:latin typeface="Arial" charset="0"/>
              </a:rPr>
              <a:t>-</a:t>
            </a:r>
            <a:fld id="{0A3B259E-DF95-46E5-AB88-E87C38AAE09B}" type="slidenum">
              <a:rPr lang="de-DE" sz="1200">
                <a:latin typeface="Arial" charset="0"/>
              </a:rPr>
              <a:pPr algn="ctr">
                <a:defRPr/>
              </a:pPr>
              <a:t>‹Nr.›</a:t>
            </a:fld>
            <a:r>
              <a:rPr lang="de-DE" sz="1200" dirty="0">
                <a:latin typeface="Arial" charset="0"/>
              </a:rPr>
              <a:t>-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276600" y="6481763"/>
            <a:ext cx="37084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de-DE" sz="1600" dirty="0">
                <a:latin typeface="Arial" charset="0"/>
              </a:rPr>
              <a:t>   </a:t>
            </a:r>
            <a:r>
              <a:rPr lang="de-DE" sz="1600" dirty="0">
                <a:solidFill>
                  <a:schemeClr val="bg1"/>
                </a:solidFill>
                <a:latin typeface="Arial" charset="0"/>
              </a:rPr>
              <a:t>http://aks.uni-due.de</a:t>
            </a:r>
            <a:endParaRPr lang="en-GB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388423" y="6525344"/>
            <a:ext cx="580951" cy="3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A0039FF-CBC9-4BCE-9357-3A73F0CA6F50}" type="slidenum">
              <a:rPr lang="en-GB" sz="1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pPr algn="r">
                <a:defRPr/>
              </a:pPr>
              <a:t>‹Nr.›</a:t>
            </a:fld>
            <a:endParaRPr lang="en-GB" sz="12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107504" y="6500639"/>
            <a:ext cx="2290763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de-DE" sz="1400" dirty="0">
                <a:solidFill>
                  <a:schemeClr val="bg1"/>
                </a:solidFill>
                <a:latin typeface="Arial" charset="0"/>
              </a:rPr>
              <a:t>deyu.zhang@uni-due.de</a:t>
            </a:r>
            <a:endParaRPr lang="en-GB" sz="1400" dirty="0">
              <a:solidFill>
                <a:schemeClr val="bg1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75A09-1514-4D86-86B2-8D7A30178E94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EE8A-2580-4120-925F-426B6EEE661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1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d1oEeHl8k8" TargetMode="External"/><Relationship Id="rId5" Type="http://schemas.openxmlformats.org/officeDocument/2006/relationships/hyperlink" Target="https://www.youtube.com/watch?v=fNjFT24jREk&amp;t=194s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445" y="1775718"/>
            <a:ext cx="9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+mj-lt"/>
              </a:rPr>
              <a:t>Handware</a:t>
            </a:r>
            <a:r>
              <a:rPr lang="en-US" sz="3200" b="1" dirty="0" smtClean="0">
                <a:latin typeface="+mj-lt"/>
              </a:rPr>
              <a:t> </a:t>
            </a:r>
            <a:r>
              <a:rPr lang="en-US" sz="3200" b="1" dirty="0">
                <a:latin typeface="+mj-lt"/>
              </a:rPr>
              <a:t>study </a:t>
            </a:r>
            <a:endParaRPr lang="en-US" sz="3200" b="1" dirty="0" smtClean="0">
              <a:latin typeface="+mj-lt"/>
            </a:endParaRPr>
          </a:p>
          <a:p>
            <a:pPr algn="ctr"/>
            <a:r>
              <a:rPr lang="en-US" sz="3200" b="1" dirty="0" smtClean="0">
                <a:latin typeface="+mj-lt"/>
              </a:rPr>
              <a:t>on </a:t>
            </a:r>
            <a:r>
              <a:rPr lang="en-US" sz="3200" b="1" dirty="0">
                <a:latin typeface="+mj-lt"/>
              </a:rPr>
              <a:t>distributed multi-robot system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835696" y="5013176"/>
            <a:ext cx="588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+mn-lt"/>
              </a:rPr>
              <a:t>Oct </a:t>
            </a:r>
            <a:r>
              <a:rPr lang="en-GB" sz="2800" b="1" dirty="0" smtClean="0">
                <a:latin typeface="+mn-lt"/>
              </a:rPr>
              <a:t>09, </a:t>
            </a:r>
            <a:r>
              <a:rPr lang="en-GB" sz="2800" b="1" dirty="0">
                <a:latin typeface="+mn-lt"/>
              </a:rPr>
              <a:t>2018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900933" y="4005064"/>
            <a:ext cx="175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+mn-lt"/>
              </a:rPr>
              <a:t>Deyu</a:t>
            </a:r>
            <a:r>
              <a:rPr lang="en-US" sz="2400" b="1" dirty="0">
                <a:latin typeface="+mn-lt"/>
              </a:rPr>
              <a:t> Zhang </a:t>
            </a:r>
          </a:p>
        </p:txBody>
      </p:sp>
    </p:spTree>
    <p:extLst>
      <p:ext uri="{BB962C8B-B14F-4D97-AF65-F5344CB8AC3E}">
        <p14:creationId xmlns:p14="http://schemas.microsoft.com/office/powerpoint/2010/main" val="22424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3781429" cy="408394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938" y="1052736"/>
            <a:ext cx="4980062" cy="52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 rotWithShape="1">
          <a:blip r:embed="rId2"/>
          <a:srcRect l="30001" t="36667" r="36250" b="23334"/>
          <a:stretch/>
        </p:blipFill>
        <p:spPr>
          <a:xfrm>
            <a:off x="4948131" y="1561529"/>
            <a:ext cx="3960440" cy="266429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6800"/>
          <a:stretch/>
        </p:blipFill>
        <p:spPr>
          <a:xfrm>
            <a:off x="1369804" y="1584981"/>
            <a:ext cx="2793431" cy="123213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429000"/>
            <a:ext cx="1368467" cy="26622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041" y="3490094"/>
            <a:ext cx="1368467" cy="2662290"/>
          </a:xfrm>
          <a:prstGeom prst="rect">
            <a:avLst/>
          </a:prstGeom>
        </p:spPr>
      </p:pic>
      <p:sp>
        <p:nvSpPr>
          <p:cNvPr id="8" name="Pfeil nach oben und unten 7"/>
          <p:cNvSpPr/>
          <p:nvPr/>
        </p:nvSpPr>
        <p:spPr>
          <a:xfrm rot="2239561">
            <a:off x="1808689" y="2791800"/>
            <a:ext cx="252704" cy="720080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1515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97" y="2609833"/>
            <a:ext cx="702442" cy="567688"/>
          </a:xfrm>
          <a:prstGeom prst="rect">
            <a:avLst/>
          </a:prstGeom>
        </p:spPr>
      </p:pic>
      <p:sp>
        <p:nvSpPr>
          <p:cNvPr id="10" name="Pfeil nach oben und unten 9"/>
          <p:cNvSpPr/>
          <p:nvPr/>
        </p:nvSpPr>
        <p:spPr>
          <a:xfrm rot="5400000">
            <a:off x="2588186" y="3771376"/>
            <a:ext cx="252704" cy="720080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1515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136" y="4365104"/>
            <a:ext cx="702442" cy="567688"/>
          </a:xfrm>
          <a:prstGeom prst="rect">
            <a:avLst/>
          </a:prstGeom>
        </p:spPr>
      </p:pic>
      <p:sp>
        <p:nvSpPr>
          <p:cNvPr id="12" name="Pfeil nach oben und unten 11"/>
          <p:cNvSpPr/>
          <p:nvPr/>
        </p:nvSpPr>
        <p:spPr>
          <a:xfrm rot="19579108">
            <a:off x="3373731" y="2903310"/>
            <a:ext cx="252704" cy="720080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1515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39" y="2788923"/>
            <a:ext cx="702442" cy="567688"/>
          </a:xfrm>
          <a:prstGeom prst="rect">
            <a:avLst/>
          </a:prstGeom>
        </p:spPr>
      </p:pic>
      <p:sp>
        <p:nvSpPr>
          <p:cNvPr id="14" name="椭圆 1">
            <a:extLst>
              <a:ext uri="{FF2B5EF4-FFF2-40B4-BE49-F238E27FC236}">
                <a16:creationId xmlns="" xmlns:a16="http://schemas.microsoft.com/office/drawing/2014/main" id="{C75A0A01-0C85-4A8F-8EA4-CE6F272F63FD}"/>
              </a:ext>
            </a:extLst>
          </p:cNvPr>
          <p:cNvSpPr/>
          <p:nvPr/>
        </p:nvSpPr>
        <p:spPr>
          <a:xfrm>
            <a:off x="6228184" y="2669455"/>
            <a:ext cx="687156" cy="687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Gerade Verbindung mit Pfeil 15"/>
          <p:cNvCxnSpPr/>
          <p:nvPr/>
        </p:nvCxnSpPr>
        <p:spPr>
          <a:xfrm flipH="1" flipV="1">
            <a:off x="4067944" y="2420888"/>
            <a:ext cx="2160241" cy="4727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5673298" y="4821239"/>
            <a:ext cx="3415781" cy="102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de-DE" altLang="zh-CN" sz="1833" dirty="0" err="1" smtClean="0"/>
              <a:t>Two</a:t>
            </a:r>
            <a:r>
              <a:rPr lang="de-DE" altLang="zh-CN" sz="1833" dirty="0" smtClean="0"/>
              <a:t> real </a:t>
            </a:r>
            <a:r>
              <a:rPr lang="de-DE" altLang="zh-CN" sz="1833" dirty="0" err="1" smtClean="0"/>
              <a:t>robots</a:t>
            </a:r>
            <a:endParaRPr lang="de-DE" altLang="zh-CN" sz="1833" dirty="0" smtClean="0"/>
          </a:p>
          <a:p>
            <a:pPr>
              <a:buClr>
                <a:srgbClr val="0070C0"/>
              </a:buClr>
            </a:pPr>
            <a:r>
              <a:rPr lang="de-DE" sz="1833" dirty="0" err="1" smtClean="0"/>
              <a:t>One</a:t>
            </a:r>
            <a:r>
              <a:rPr lang="de-DE" sz="1833" dirty="0" smtClean="0"/>
              <a:t> </a:t>
            </a:r>
            <a:r>
              <a:rPr lang="de-DE" sz="1833" dirty="0" err="1" smtClean="0"/>
              <a:t>vitrual</a:t>
            </a:r>
            <a:r>
              <a:rPr lang="de-DE" sz="1833" dirty="0" smtClean="0"/>
              <a:t> </a:t>
            </a:r>
            <a:r>
              <a:rPr lang="de-DE" sz="1833" dirty="0" err="1" smtClean="0"/>
              <a:t>robot</a:t>
            </a:r>
            <a:r>
              <a:rPr lang="de-DE" sz="1833" dirty="0" smtClean="0"/>
              <a:t> </a:t>
            </a:r>
            <a:endParaRPr lang="en-US" sz="2400" dirty="0"/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de-DE" sz="2395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8170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539552" y="2492896"/>
            <a:ext cx="1800200" cy="1635727"/>
            <a:chOff x="1187624" y="2852936"/>
            <a:chExt cx="2615066" cy="237614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2852936"/>
              <a:ext cx="1102898" cy="1080000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4149080"/>
              <a:ext cx="1102898" cy="1080000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792" y="4149080"/>
              <a:ext cx="1102898" cy="1080000"/>
            </a:xfrm>
            <a:prstGeom prst="rect">
              <a:avLst/>
            </a:prstGeom>
          </p:spPr>
        </p:pic>
      </p:grpSp>
      <p:sp>
        <p:nvSpPr>
          <p:cNvPr id="7" name="Ellipse 6"/>
          <p:cNvSpPr/>
          <p:nvPr/>
        </p:nvSpPr>
        <p:spPr>
          <a:xfrm>
            <a:off x="1035252" y="1412776"/>
            <a:ext cx="288032" cy="288032"/>
          </a:xfrm>
          <a:prstGeom prst="ellipse">
            <a:avLst/>
          </a:prstGeom>
          <a:solidFill>
            <a:srgbClr val="F91515"/>
          </a:solidFill>
          <a:ln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448743" y="141277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err="1" smtClean="0"/>
              <a:t>target</a:t>
            </a:r>
            <a:endParaRPr lang="de-DE" dirty="0"/>
          </a:p>
        </p:txBody>
      </p:sp>
      <p:grpSp>
        <p:nvGrpSpPr>
          <p:cNvPr id="9" name="Gruppieren 8"/>
          <p:cNvGrpSpPr/>
          <p:nvPr/>
        </p:nvGrpSpPr>
        <p:grpSpPr>
          <a:xfrm rot="8718990">
            <a:off x="6299686" y="1716329"/>
            <a:ext cx="1800200" cy="1635727"/>
            <a:chOff x="1187624" y="2852936"/>
            <a:chExt cx="2615066" cy="2376144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2852936"/>
              <a:ext cx="1102898" cy="1080000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4149080"/>
              <a:ext cx="1102898" cy="108000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792" y="4149080"/>
              <a:ext cx="1102898" cy="1080000"/>
            </a:xfrm>
            <a:prstGeom prst="rect">
              <a:avLst/>
            </a:prstGeom>
          </p:spPr>
        </p:pic>
      </p:grpSp>
      <p:sp>
        <p:nvSpPr>
          <p:cNvPr id="13" name="Ellipse 12"/>
          <p:cNvSpPr/>
          <p:nvPr/>
        </p:nvSpPr>
        <p:spPr>
          <a:xfrm>
            <a:off x="3191163" y="5129282"/>
            <a:ext cx="288032" cy="288032"/>
          </a:xfrm>
          <a:prstGeom prst="ellipse">
            <a:avLst/>
          </a:prstGeom>
          <a:solidFill>
            <a:srgbClr val="F91515"/>
          </a:solidFill>
          <a:ln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2950873" y="549338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err="1" smtClean="0"/>
              <a:t>target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225133" y="2800097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1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29433" y="3705628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750151" y="3716318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3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438472" y="3438869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1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064768" y="4414318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2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083008" y="4216473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3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7902525" y="3550947"/>
            <a:ext cx="288032" cy="288032"/>
          </a:xfrm>
          <a:prstGeom prst="ellipse">
            <a:avLst/>
          </a:prstGeom>
          <a:solidFill>
            <a:srgbClr val="F91515"/>
          </a:solidFill>
          <a:ln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7662235" y="391504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err="1" smtClean="0"/>
              <a:t>target</a:t>
            </a:r>
            <a:endParaRPr lang="de-DE" dirty="0"/>
          </a:p>
        </p:txBody>
      </p:sp>
      <p:grpSp>
        <p:nvGrpSpPr>
          <p:cNvPr id="35" name="Gruppieren 34"/>
          <p:cNvGrpSpPr/>
          <p:nvPr/>
        </p:nvGrpSpPr>
        <p:grpSpPr>
          <a:xfrm rot="13952891">
            <a:off x="3735783" y="3708081"/>
            <a:ext cx="1800200" cy="1635727"/>
            <a:chOff x="1187624" y="2852936"/>
            <a:chExt cx="2615066" cy="2376144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2852936"/>
              <a:ext cx="1102898" cy="1080000"/>
            </a:xfrm>
            <a:prstGeom prst="rect">
              <a:avLst/>
            </a:prstGeom>
          </p:spPr>
        </p:pic>
        <p:pic>
          <p:nvPicPr>
            <p:cNvPr id="37" name="Grafik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4149080"/>
              <a:ext cx="1102898" cy="1080000"/>
            </a:xfrm>
            <a:prstGeom prst="rect">
              <a:avLst/>
            </a:prstGeom>
          </p:spPr>
        </p:pic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792" y="4149080"/>
              <a:ext cx="1102898" cy="1080000"/>
            </a:xfrm>
            <a:prstGeom prst="rect">
              <a:avLst/>
            </a:prstGeom>
          </p:spPr>
        </p:pic>
      </p:grpSp>
      <p:sp>
        <p:nvSpPr>
          <p:cNvPr id="41" name="Textfeld 40"/>
          <p:cNvSpPr txBox="1"/>
          <p:nvPr/>
        </p:nvSpPr>
        <p:spPr>
          <a:xfrm>
            <a:off x="4590872" y="3591269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1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4217168" y="4566718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2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5235408" y="4368873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3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6320164" y="2165192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2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276278" y="2565302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3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7184184" y="1500753"/>
            <a:ext cx="37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solidFill>
                  <a:srgbClr val="FF0000"/>
                </a:solidFill>
              </a:rPr>
              <a:t>1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2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80676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03648" y="4077072"/>
            <a:ext cx="5184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https://www.festo-didactic.com/int-en/services/robotino/?fbid=aW50LmVuLjU1Ny4xNy4zNC4xMTY4</a:t>
            </a:r>
          </a:p>
        </p:txBody>
      </p:sp>
      <p:sp>
        <p:nvSpPr>
          <p:cNvPr id="3" name="Rechteck 2"/>
          <p:cNvSpPr/>
          <p:nvPr/>
        </p:nvSpPr>
        <p:spPr>
          <a:xfrm>
            <a:off x="1403648" y="5556141"/>
            <a:ext cx="6120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1400" dirty="0"/>
              <a:t>https://www.festo-didactic.com/int-en/learning-systems/education-and-research-robots-robotino/robotino-for-research-and-education-premium-edition-and-basic-edition.htm?fbid=aW50LmVuLjU1Ny4xNy4xOC44NTguODAyNQ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58" y="4725144"/>
            <a:ext cx="5029200" cy="6953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99" y="939881"/>
            <a:ext cx="5444839" cy="30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6581775" cy="22764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501008"/>
            <a:ext cx="2824586" cy="27485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365102"/>
            <a:ext cx="3834184" cy="30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908720"/>
            <a:ext cx="4110574" cy="531348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08720"/>
            <a:ext cx="3981450" cy="3343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7" y="4365104"/>
            <a:ext cx="2965524" cy="19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9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033462"/>
            <a:ext cx="77057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1043608" y="2420888"/>
            <a:ext cx="6995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Thank you for your valuable time </a:t>
            </a:r>
          </a:p>
          <a:p>
            <a:pPr algn="ctr"/>
            <a:r>
              <a:rPr lang="en-US" sz="3200" b="1" dirty="0"/>
              <a:t>and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41258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ieren 34"/>
          <p:cNvGrpSpPr/>
          <p:nvPr/>
        </p:nvGrpSpPr>
        <p:grpSpPr>
          <a:xfrm>
            <a:off x="6012160" y="2433915"/>
            <a:ext cx="2985681" cy="3708320"/>
            <a:chOff x="3849440" y="2782674"/>
            <a:chExt cx="2523867" cy="3286029"/>
          </a:xfrm>
        </p:grpSpPr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0310" y="2782674"/>
              <a:ext cx="2462997" cy="3286029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3849440" y="5661248"/>
              <a:ext cx="1369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rgbClr val="FF0000"/>
                  </a:solidFill>
                  <a:latin typeface="+mj-lt"/>
                </a:rPr>
                <a:t>Room</a:t>
              </a:r>
              <a:r>
                <a:rPr lang="de-DE" b="1" dirty="0">
                  <a:solidFill>
                    <a:srgbClr val="FF0000"/>
                  </a:solidFill>
                  <a:latin typeface="+mj-lt"/>
                </a:rPr>
                <a:t> 411 </a:t>
              </a:r>
            </a:p>
          </p:txBody>
        </p:sp>
      </p:grpSp>
      <p:pic>
        <p:nvPicPr>
          <p:cNvPr id="51" name="Picture 2" descr="C:\Users\User\AppData\Local\YNote\data\weixinobU7VjlzMU9H6A_Ewa7A8j3spZok\76d3475ce9a64b6cbb4e86bf30b7e88f\4f1b1463d2d24efe8f1660956427666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84621"/>
            <a:ext cx="2110181" cy="206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31650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>
                <a:latin typeface="+mn-lt"/>
              </a:rPr>
              <a:t>Hardware </a:t>
            </a:r>
            <a:r>
              <a:rPr lang="de-DE" altLang="zh-CN" sz="2400" b="1" dirty="0" err="1">
                <a:latin typeface="+mn-lt"/>
              </a:rPr>
              <a:t>introduction</a:t>
            </a:r>
            <a:r>
              <a:rPr lang="en-US" sz="2400" b="1" dirty="0">
                <a:latin typeface="+mn-lt"/>
              </a:rPr>
              <a:t> 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611560" y="1569127"/>
            <a:ext cx="47874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zh-CN" dirty="0" err="1">
                <a:latin typeface="+mn-lt"/>
              </a:rPr>
              <a:t>Monocular</a:t>
            </a:r>
            <a:r>
              <a:rPr lang="de-DE" altLang="zh-CN" dirty="0">
                <a:latin typeface="+mn-lt"/>
              </a:rPr>
              <a:t> Web </a:t>
            </a:r>
            <a:r>
              <a:rPr lang="de-DE" altLang="zh-CN" dirty="0" err="1">
                <a:latin typeface="+mn-lt"/>
              </a:rPr>
              <a:t>Camera</a:t>
            </a:r>
            <a:r>
              <a:rPr lang="de-DE" altLang="zh-CN" dirty="0">
                <a:latin typeface="+mn-lt"/>
              </a:rPr>
              <a:t> </a:t>
            </a:r>
            <a:endParaRPr lang="de-DE" noProof="1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9 </a:t>
            </a:r>
            <a:r>
              <a:rPr lang="de-DE" altLang="zh-CN" dirty="0">
                <a:latin typeface="+mn-lt"/>
              </a:rPr>
              <a:t>Infrared </a:t>
            </a:r>
            <a:r>
              <a:rPr lang="de-DE" altLang="zh-CN" dirty="0" err="1">
                <a:latin typeface="+mn-lt"/>
              </a:rPr>
              <a:t>distance</a:t>
            </a:r>
            <a:r>
              <a:rPr lang="de-DE" altLang="zh-CN" dirty="0">
                <a:latin typeface="+mn-lt"/>
              </a:rPr>
              <a:t> </a:t>
            </a:r>
            <a:r>
              <a:rPr lang="de-DE" altLang="zh-CN" dirty="0" err="1">
                <a:latin typeface="+mn-lt"/>
              </a:rPr>
              <a:t>sensors</a:t>
            </a:r>
            <a:r>
              <a:rPr lang="de-DE" altLang="zh-CN" dirty="0">
                <a:latin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1">
                <a:latin typeface="+mn-lt"/>
              </a:rPr>
              <a:t>3 Omnidirectional wheels with DC Motor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1">
                <a:latin typeface="+mn-lt"/>
              </a:rPr>
              <a:t>Optical rotafy shaft encoder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noProof="1">
                <a:solidFill>
                  <a:srgbClr val="FF0000"/>
                </a:solidFill>
                <a:latin typeface="+mn-lt"/>
              </a:rPr>
              <a:t>Promotion: steel bumper for ball kicking</a:t>
            </a:r>
            <a:endParaRPr lang="de-DE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3754924"/>
            <a:ext cx="2727026" cy="2387311"/>
          </a:xfrm>
          <a:prstGeom prst="rect">
            <a:avLst/>
          </a:prstGeom>
        </p:spPr>
      </p:pic>
      <p:sp>
        <p:nvSpPr>
          <p:cNvPr id="55" name="Textfeld 54"/>
          <p:cNvSpPr txBox="1"/>
          <p:nvPr/>
        </p:nvSpPr>
        <p:spPr>
          <a:xfrm>
            <a:off x="3419872" y="188640"/>
            <a:ext cx="4524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atin typeface="+mn-lt"/>
              </a:rPr>
              <a:t>Introduction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for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Robotino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Platform</a:t>
            </a:r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2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/>
          <p:cNvGrpSpPr/>
          <p:nvPr/>
        </p:nvGrpSpPr>
        <p:grpSpPr>
          <a:xfrm>
            <a:off x="6171057" y="2693616"/>
            <a:ext cx="2793431" cy="2928505"/>
            <a:chOff x="122385" y="2751085"/>
            <a:chExt cx="3257550" cy="339039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2"/>
            <a:srcRect t="16800"/>
            <a:stretch/>
          </p:blipFill>
          <p:spPr>
            <a:xfrm>
              <a:off x="122385" y="2751085"/>
              <a:ext cx="3257550" cy="1426468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2"/>
            <a:srcRect r="51369"/>
            <a:stretch/>
          </p:blipFill>
          <p:spPr>
            <a:xfrm>
              <a:off x="282541" y="4711452"/>
              <a:ext cx="1204208" cy="1303274"/>
            </a:xfrm>
            <a:prstGeom prst="rect">
              <a:avLst/>
            </a:prstGeom>
          </p:spPr>
        </p:pic>
        <p:pic>
          <p:nvPicPr>
            <p:cNvPr id="7" name="Picture 1" descr="robotinoomnidriv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646" y="4584696"/>
              <a:ext cx="1628775" cy="1556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Pfeil nach oben und unten 8"/>
            <p:cNvSpPr/>
            <p:nvPr/>
          </p:nvSpPr>
          <p:spPr>
            <a:xfrm>
              <a:off x="1023264" y="4207396"/>
              <a:ext cx="236368" cy="737773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91515"/>
                </a:solidFill>
              </a:endParaRPr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989" y="4149096"/>
              <a:ext cx="819150" cy="657225"/>
            </a:xfrm>
            <a:prstGeom prst="rect">
              <a:avLst/>
            </a:prstGeom>
          </p:spPr>
        </p:pic>
      </p:grpSp>
      <p:sp>
        <p:nvSpPr>
          <p:cNvPr id="24" name="Textfeld 23"/>
          <p:cNvSpPr txBox="1"/>
          <p:nvPr/>
        </p:nvSpPr>
        <p:spPr>
          <a:xfrm>
            <a:off x="935577" y="5683716"/>
            <a:ext cx="1703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Robotino</a:t>
            </a:r>
            <a:r>
              <a:rPr lang="de-DE" dirty="0"/>
              <a:t> 1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901797" y="5683716"/>
            <a:ext cx="1703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Robotino</a:t>
            </a:r>
            <a:r>
              <a:rPr lang="de-DE" dirty="0"/>
              <a:t> 2</a:t>
            </a: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2"/>
          <a:srcRect t="16800"/>
          <a:stretch/>
        </p:blipFill>
        <p:spPr>
          <a:xfrm>
            <a:off x="390365" y="2666472"/>
            <a:ext cx="2793431" cy="1232133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2"/>
          <a:srcRect r="51369"/>
          <a:stretch/>
        </p:blipFill>
        <p:spPr>
          <a:xfrm>
            <a:off x="527703" y="4359768"/>
            <a:ext cx="1032639" cy="1125722"/>
          </a:xfrm>
          <a:prstGeom prst="rect">
            <a:avLst/>
          </a:prstGeom>
        </p:spPr>
      </p:pic>
      <p:pic>
        <p:nvPicPr>
          <p:cNvPr id="31" name="Picture 1" descr="robotinoomnidr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52" y="4250281"/>
            <a:ext cx="1396716" cy="13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Pfeil nach oben und unten 31"/>
          <p:cNvSpPr/>
          <p:nvPr/>
        </p:nvSpPr>
        <p:spPr>
          <a:xfrm>
            <a:off x="1162891" y="3924382"/>
            <a:ext cx="202692" cy="637262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91515"/>
              </a:solidFill>
            </a:endParaRPr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28" y="3874025"/>
            <a:ext cx="702442" cy="567688"/>
          </a:xfrm>
          <a:prstGeom prst="rect">
            <a:avLst/>
          </a:prstGeom>
        </p:spPr>
      </p:pic>
      <p:grpSp>
        <p:nvGrpSpPr>
          <p:cNvPr id="34" name="Gruppieren 33"/>
          <p:cNvGrpSpPr/>
          <p:nvPr/>
        </p:nvGrpSpPr>
        <p:grpSpPr>
          <a:xfrm>
            <a:off x="3248140" y="2666472"/>
            <a:ext cx="2793431" cy="2928505"/>
            <a:chOff x="122385" y="2751085"/>
            <a:chExt cx="3257550" cy="3390396"/>
          </a:xfrm>
        </p:grpSpPr>
        <p:pic>
          <p:nvPicPr>
            <p:cNvPr id="35" name="Grafik 34"/>
            <p:cNvPicPr>
              <a:picLocks noChangeAspect="1"/>
            </p:cNvPicPr>
            <p:nvPr/>
          </p:nvPicPr>
          <p:blipFill rotWithShape="1">
            <a:blip r:embed="rId2"/>
            <a:srcRect t="16800"/>
            <a:stretch/>
          </p:blipFill>
          <p:spPr>
            <a:xfrm>
              <a:off x="122385" y="2751085"/>
              <a:ext cx="3257550" cy="1426468"/>
            </a:xfrm>
            <a:prstGeom prst="rect">
              <a:avLst/>
            </a:prstGeom>
          </p:spPr>
        </p:pic>
        <p:pic>
          <p:nvPicPr>
            <p:cNvPr id="36" name="Grafik 35"/>
            <p:cNvPicPr>
              <a:picLocks noChangeAspect="1"/>
            </p:cNvPicPr>
            <p:nvPr/>
          </p:nvPicPr>
          <p:blipFill rotWithShape="1">
            <a:blip r:embed="rId2"/>
            <a:srcRect r="51369"/>
            <a:stretch/>
          </p:blipFill>
          <p:spPr>
            <a:xfrm>
              <a:off x="282541" y="4711452"/>
              <a:ext cx="1204208" cy="1303274"/>
            </a:xfrm>
            <a:prstGeom prst="rect">
              <a:avLst/>
            </a:prstGeom>
          </p:spPr>
        </p:pic>
        <p:pic>
          <p:nvPicPr>
            <p:cNvPr id="37" name="Picture 1" descr="robotinoomnidriv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646" y="4584696"/>
              <a:ext cx="1628775" cy="1556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Pfeil nach oben und unten 37"/>
            <p:cNvSpPr/>
            <p:nvPr/>
          </p:nvSpPr>
          <p:spPr>
            <a:xfrm>
              <a:off x="1023264" y="4207396"/>
              <a:ext cx="236368" cy="737773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91515"/>
                </a:solidFill>
              </a:endParaRPr>
            </a:p>
          </p:txBody>
        </p:sp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989" y="4149096"/>
              <a:ext cx="819150" cy="657225"/>
            </a:xfrm>
            <a:prstGeom prst="rect">
              <a:avLst/>
            </a:prstGeom>
          </p:spPr>
        </p:pic>
      </p:grpSp>
      <p:sp>
        <p:nvSpPr>
          <p:cNvPr id="40" name="Textfeld 39"/>
          <p:cNvSpPr txBox="1"/>
          <p:nvPr/>
        </p:nvSpPr>
        <p:spPr>
          <a:xfrm>
            <a:off x="1029873" y="2589608"/>
            <a:ext cx="1703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PC</a:t>
            </a:r>
            <a:r>
              <a:rPr lang="de-DE" baseline="-25000" dirty="0"/>
              <a:t>1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3956245" y="2630193"/>
            <a:ext cx="1703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PC</a:t>
            </a:r>
            <a:r>
              <a:rPr lang="de-DE" baseline="-25000" dirty="0"/>
              <a:t>2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7044929" y="5698877"/>
            <a:ext cx="1703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Robotino</a:t>
            </a:r>
            <a:r>
              <a:rPr lang="de-DE" dirty="0"/>
              <a:t> 3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6873047" y="2693616"/>
            <a:ext cx="1703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PC</a:t>
            </a:r>
            <a:r>
              <a:rPr lang="de-DE" baseline="-25000" dirty="0"/>
              <a:t>3</a:t>
            </a:r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024" y="1628800"/>
            <a:ext cx="1971675" cy="828675"/>
          </a:xfrm>
          <a:prstGeom prst="rect">
            <a:avLst/>
          </a:prstGeom>
        </p:spPr>
      </p:pic>
      <p:sp>
        <p:nvSpPr>
          <p:cNvPr id="49" name="Freihandform 48"/>
          <p:cNvSpPr/>
          <p:nvPr/>
        </p:nvSpPr>
        <p:spPr>
          <a:xfrm>
            <a:off x="1945236" y="2189368"/>
            <a:ext cx="2015918" cy="841972"/>
          </a:xfrm>
          <a:custGeom>
            <a:avLst/>
            <a:gdLst>
              <a:gd name="connsiteX0" fmla="*/ 0 w 2015918"/>
              <a:gd name="connsiteY0" fmla="*/ 841972 h 841972"/>
              <a:gd name="connsiteX1" fmla="*/ 135802 w 2015918"/>
              <a:gd name="connsiteY1" fmla="*/ 525101 h 841972"/>
              <a:gd name="connsiteX2" fmla="*/ 461727 w 2015918"/>
              <a:gd name="connsiteY2" fmla="*/ 516048 h 841972"/>
              <a:gd name="connsiteX3" fmla="*/ 1176950 w 2015918"/>
              <a:gd name="connsiteY3" fmla="*/ 316871 h 841972"/>
              <a:gd name="connsiteX4" fmla="*/ 1955548 w 2015918"/>
              <a:gd name="connsiteY4" fmla="*/ 325925 h 841972"/>
              <a:gd name="connsiteX5" fmla="*/ 2000816 w 2015918"/>
              <a:gd name="connsiteY5" fmla="*/ 0 h 84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5918" h="841972">
                <a:moveTo>
                  <a:pt x="0" y="841972"/>
                </a:moveTo>
                <a:cubicBezTo>
                  <a:pt x="29424" y="710697"/>
                  <a:pt x="58848" y="579422"/>
                  <a:pt x="135802" y="525101"/>
                </a:cubicBezTo>
                <a:cubicBezTo>
                  <a:pt x="212756" y="470780"/>
                  <a:pt x="288203" y="550753"/>
                  <a:pt x="461727" y="516048"/>
                </a:cubicBezTo>
                <a:cubicBezTo>
                  <a:pt x="635251" y="481343"/>
                  <a:pt x="927980" y="348558"/>
                  <a:pt x="1176950" y="316871"/>
                </a:cubicBezTo>
                <a:cubicBezTo>
                  <a:pt x="1425920" y="285184"/>
                  <a:pt x="1818237" y="378737"/>
                  <a:pt x="1955548" y="325925"/>
                </a:cubicBezTo>
                <a:cubicBezTo>
                  <a:pt x="2092859" y="273113"/>
                  <a:pt x="1944986" y="73937"/>
                  <a:pt x="200081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 49"/>
          <p:cNvSpPr/>
          <p:nvPr/>
        </p:nvSpPr>
        <p:spPr>
          <a:xfrm>
            <a:off x="4262736" y="2162208"/>
            <a:ext cx="565453" cy="878285"/>
          </a:xfrm>
          <a:custGeom>
            <a:avLst/>
            <a:gdLst>
              <a:gd name="connsiteX0" fmla="*/ 18294 w 565453"/>
              <a:gd name="connsiteY0" fmla="*/ 0 h 878285"/>
              <a:gd name="connsiteX1" fmla="*/ 18294 w 565453"/>
              <a:gd name="connsiteY1" fmla="*/ 344031 h 878285"/>
              <a:gd name="connsiteX2" fmla="*/ 208417 w 565453"/>
              <a:gd name="connsiteY2" fmla="*/ 452673 h 878285"/>
              <a:gd name="connsiteX3" fmla="*/ 552448 w 565453"/>
              <a:gd name="connsiteY3" fmla="*/ 660903 h 878285"/>
              <a:gd name="connsiteX4" fmla="*/ 516235 w 565453"/>
              <a:gd name="connsiteY4" fmla="*/ 878186 h 87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53" h="878285">
                <a:moveTo>
                  <a:pt x="18294" y="0"/>
                </a:moveTo>
                <a:cubicBezTo>
                  <a:pt x="2450" y="134292"/>
                  <a:pt x="-13393" y="268585"/>
                  <a:pt x="18294" y="344031"/>
                </a:cubicBezTo>
                <a:cubicBezTo>
                  <a:pt x="49981" y="419477"/>
                  <a:pt x="119391" y="399861"/>
                  <a:pt x="208417" y="452673"/>
                </a:cubicBezTo>
                <a:cubicBezTo>
                  <a:pt x="297443" y="505485"/>
                  <a:pt x="501145" y="589984"/>
                  <a:pt x="552448" y="660903"/>
                </a:cubicBezTo>
                <a:cubicBezTo>
                  <a:pt x="603751" y="731822"/>
                  <a:pt x="484548" y="882713"/>
                  <a:pt x="516235" y="8781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 50"/>
          <p:cNvSpPr/>
          <p:nvPr/>
        </p:nvSpPr>
        <p:spPr>
          <a:xfrm>
            <a:off x="5128964" y="2176220"/>
            <a:ext cx="2572395" cy="917506"/>
          </a:xfrm>
          <a:custGeom>
            <a:avLst/>
            <a:gdLst>
              <a:gd name="connsiteX0" fmla="*/ 39306 w 2918308"/>
              <a:gd name="connsiteY0" fmla="*/ 4095 h 928065"/>
              <a:gd name="connsiteX1" fmla="*/ 48359 w 2918308"/>
              <a:gd name="connsiteY1" fmla="*/ 58415 h 928065"/>
              <a:gd name="connsiteX2" fmla="*/ 519139 w 2918308"/>
              <a:gd name="connsiteY2" fmla="*/ 411501 h 928065"/>
              <a:gd name="connsiteX3" fmla="*/ 1297737 w 2918308"/>
              <a:gd name="connsiteY3" fmla="*/ 339073 h 928065"/>
              <a:gd name="connsiteX4" fmla="*/ 2411313 w 2918308"/>
              <a:gd name="connsiteY4" fmla="*/ 402447 h 928065"/>
              <a:gd name="connsiteX5" fmla="*/ 2836826 w 2918308"/>
              <a:gd name="connsiteY5" fmla="*/ 737425 h 928065"/>
              <a:gd name="connsiteX6" fmla="*/ 2918308 w 2918308"/>
              <a:gd name="connsiteY6" fmla="*/ 927548 h 9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8308" h="928065">
                <a:moveTo>
                  <a:pt x="39306" y="4095"/>
                </a:moveTo>
                <a:cubicBezTo>
                  <a:pt x="3846" y="-2696"/>
                  <a:pt x="-31613" y="-9486"/>
                  <a:pt x="48359" y="58415"/>
                </a:cubicBezTo>
                <a:cubicBezTo>
                  <a:pt x="128331" y="126316"/>
                  <a:pt x="310910" y="364725"/>
                  <a:pt x="519139" y="411501"/>
                </a:cubicBezTo>
                <a:cubicBezTo>
                  <a:pt x="727368" y="458277"/>
                  <a:pt x="982375" y="340582"/>
                  <a:pt x="1297737" y="339073"/>
                </a:cubicBezTo>
                <a:cubicBezTo>
                  <a:pt x="1613099" y="337564"/>
                  <a:pt x="2154798" y="336055"/>
                  <a:pt x="2411313" y="402447"/>
                </a:cubicBezTo>
                <a:cubicBezTo>
                  <a:pt x="2667828" y="468839"/>
                  <a:pt x="2752327" y="649908"/>
                  <a:pt x="2836826" y="737425"/>
                </a:cubicBezTo>
                <a:cubicBezTo>
                  <a:pt x="2921325" y="824942"/>
                  <a:pt x="2895674" y="936601"/>
                  <a:pt x="2918308" y="9275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65203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>
                <a:latin typeface="+mn-lt"/>
              </a:rPr>
              <a:t>Distributed architecture based on communication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3419872" y="188640"/>
            <a:ext cx="4524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atin typeface="+mn-lt"/>
              </a:rPr>
              <a:t>Introduction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for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Robotino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Platform</a:t>
            </a:r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27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11560" y="1772816"/>
            <a:ext cx="7998061" cy="4656217"/>
            <a:chOff x="174339" y="994664"/>
            <a:chExt cx="8885236" cy="5434369"/>
          </a:xfrm>
        </p:grpSpPr>
        <p:grpSp>
          <p:nvGrpSpPr>
            <p:cNvPr id="27" name="Gruppieren 26"/>
            <p:cNvGrpSpPr/>
            <p:nvPr/>
          </p:nvGrpSpPr>
          <p:grpSpPr>
            <a:xfrm>
              <a:off x="6266144" y="994664"/>
              <a:ext cx="2793431" cy="2928505"/>
              <a:chOff x="122385" y="2751085"/>
              <a:chExt cx="3257550" cy="3390396"/>
            </a:xfrm>
          </p:grpSpPr>
          <p:pic>
            <p:nvPicPr>
              <p:cNvPr id="3" name="Grafik 2"/>
              <p:cNvPicPr>
                <a:picLocks noChangeAspect="1"/>
              </p:cNvPicPr>
              <p:nvPr/>
            </p:nvPicPr>
            <p:blipFill rotWithShape="1">
              <a:blip r:embed="rId2"/>
              <a:srcRect t="16800"/>
              <a:stretch/>
            </p:blipFill>
            <p:spPr>
              <a:xfrm>
                <a:off x="122385" y="2751085"/>
                <a:ext cx="3257550" cy="1426468"/>
              </a:xfrm>
              <a:prstGeom prst="rect">
                <a:avLst/>
              </a:prstGeom>
            </p:spPr>
          </p:pic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2"/>
              <a:srcRect r="51369"/>
              <a:stretch/>
            </p:blipFill>
            <p:spPr>
              <a:xfrm>
                <a:off x="282541" y="4711452"/>
                <a:ext cx="1204208" cy="1303274"/>
              </a:xfrm>
              <a:prstGeom prst="rect">
                <a:avLst/>
              </a:prstGeom>
            </p:spPr>
          </p:pic>
          <p:pic>
            <p:nvPicPr>
              <p:cNvPr id="7" name="Picture 1" descr="robotinoomnidriv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9646" y="4584696"/>
                <a:ext cx="1628775" cy="1556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Pfeil nach oben und unten 8"/>
              <p:cNvSpPr/>
              <p:nvPr/>
            </p:nvSpPr>
            <p:spPr>
              <a:xfrm>
                <a:off x="1023264" y="4207396"/>
                <a:ext cx="236368" cy="737773"/>
              </a:xfrm>
              <a:prstGeom prst="up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91515"/>
                  </a:solidFill>
                </a:endParaRPr>
              </a:p>
            </p:txBody>
          </p:sp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89" y="4149096"/>
                <a:ext cx="819150" cy="657225"/>
              </a:xfrm>
              <a:prstGeom prst="rect">
                <a:avLst/>
              </a:prstGeom>
            </p:spPr>
          </p:pic>
        </p:grpSp>
        <p:sp>
          <p:nvSpPr>
            <p:cNvPr id="24" name="Textfeld 23"/>
            <p:cNvSpPr txBox="1"/>
            <p:nvPr/>
          </p:nvSpPr>
          <p:spPr>
            <a:xfrm>
              <a:off x="463389" y="3987492"/>
              <a:ext cx="1703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Robotino</a:t>
              </a:r>
              <a:r>
                <a:rPr lang="de-DE" dirty="0"/>
                <a:t> 1</a:t>
              </a: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3680018" y="6028923"/>
              <a:ext cx="1703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Robotino</a:t>
              </a:r>
              <a:r>
                <a:rPr lang="de-DE" dirty="0"/>
                <a:t> 2</a:t>
              </a:r>
            </a:p>
          </p:txBody>
        </p:sp>
        <p:grpSp>
          <p:nvGrpSpPr>
            <p:cNvPr id="28" name="Gruppieren 27"/>
            <p:cNvGrpSpPr/>
            <p:nvPr/>
          </p:nvGrpSpPr>
          <p:grpSpPr>
            <a:xfrm>
              <a:off x="174339" y="1044060"/>
              <a:ext cx="2793431" cy="2928505"/>
              <a:chOff x="122385" y="2751085"/>
              <a:chExt cx="3257550" cy="3390396"/>
            </a:xfrm>
          </p:grpSpPr>
          <p:pic>
            <p:nvPicPr>
              <p:cNvPr id="29" name="Grafik 28"/>
              <p:cNvPicPr>
                <a:picLocks noChangeAspect="1"/>
              </p:cNvPicPr>
              <p:nvPr/>
            </p:nvPicPr>
            <p:blipFill rotWithShape="1">
              <a:blip r:embed="rId2"/>
              <a:srcRect t="16800"/>
              <a:stretch/>
            </p:blipFill>
            <p:spPr>
              <a:xfrm>
                <a:off x="122385" y="2751085"/>
                <a:ext cx="3257550" cy="1426468"/>
              </a:xfrm>
              <a:prstGeom prst="rect">
                <a:avLst/>
              </a:prstGeom>
            </p:spPr>
          </p:pic>
          <p:pic>
            <p:nvPicPr>
              <p:cNvPr id="30" name="Grafik 29"/>
              <p:cNvPicPr>
                <a:picLocks noChangeAspect="1"/>
              </p:cNvPicPr>
              <p:nvPr/>
            </p:nvPicPr>
            <p:blipFill rotWithShape="1">
              <a:blip r:embed="rId2"/>
              <a:srcRect r="51369"/>
              <a:stretch/>
            </p:blipFill>
            <p:spPr>
              <a:xfrm>
                <a:off x="282541" y="4711452"/>
                <a:ext cx="1204208" cy="1303274"/>
              </a:xfrm>
              <a:prstGeom prst="rect">
                <a:avLst/>
              </a:prstGeom>
            </p:spPr>
          </p:pic>
          <p:pic>
            <p:nvPicPr>
              <p:cNvPr id="31" name="Picture 1" descr="robotinoomnidriv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9646" y="4584696"/>
                <a:ext cx="1628775" cy="1556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Pfeil nach oben und unten 31"/>
              <p:cNvSpPr/>
              <p:nvPr/>
            </p:nvSpPr>
            <p:spPr>
              <a:xfrm>
                <a:off x="1023264" y="4207396"/>
                <a:ext cx="236368" cy="737773"/>
              </a:xfrm>
              <a:prstGeom prst="up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91515"/>
                  </a:solidFill>
                </a:endParaRPr>
              </a:p>
            </p:txBody>
          </p:sp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89" y="4149096"/>
                <a:ext cx="819150" cy="657225"/>
              </a:xfrm>
              <a:prstGeom prst="rect">
                <a:avLst/>
              </a:prstGeom>
            </p:spPr>
          </p:pic>
        </p:grpSp>
        <p:sp>
          <p:nvSpPr>
            <p:cNvPr id="40" name="Textfeld 39"/>
            <p:cNvSpPr txBox="1"/>
            <p:nvPr/>
          </p:nvSpPr>
          <p:spPr>
            <a:xfrm>
              <a:off x="719553" y="1018283"/>
              <a:ext cx="1703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PC</a:t>
              </a:r>
              <a:r>
                <a:rPr lang="de-DE" baseline="-25000" dirty="0"/>
                <a:t>1</a:t>
              </a: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3206796" y="3356992"/>
              <a:ext cx="2793431" cy="2742152"/>
              <a:chOff x="3060813" y="3006311"/>
              <a:chExt cx="2793431" cy="2742152"/>
            </a:xfrm>
          </p:grpSpPr>
          <p:pic>
            <p:nvPicPr>
              <p:cNvPr id="35" name="Grafik 34"/>
              <p:cNvPicPr>
                <a:picLocks noChangeAspect="1"/>
              </p:cNvPicPr>
              <p:nvPr/>
            </p:nvPicPr>
            <p:blipFill rotWithShape="1">
              <a:blip r:embed="rId2"/>
              <a:srcRect t="16800"/>
              <a:stretch/>
            </p:blipFill>
            <p:spPr>
              <a:xfrm>
                <a:off x="3060813" y="3042682"/>
                <a:ext cx="2793431" cy="1232133"/>
              </a:xfrm>
              <a:prstGeom prst="rect">
                <a:avLst/>
              </a:prstGeom>
            </p:spPr>
          </p:pic>
          <p:pic>
            <p:nvPicPr>
              <p:cNvPr id="36" name="Grafik 35"/>
              <p:cNvPicPr>
                <a:picLocks noChangeAspect="1"/>
              </p:cNvPicPr>
              <p:nvPr/>
            </p:nvPicPr>
            <p:blipFill rotWithShape="1">
              <a:blip r:embed="rId2"/>
              <a:srcRect r="51369"/>
              <a:stretch/>
            </p:blipFill>
            <p:spPr>
              <a:xfrm>
                <a:off x="3169454" y="4513254"/>
                <a:ext cx="1032639" cy="1125722"/>
              </a:xfrm>
              <a:prstGeom prst="rect">
                <a:avLst/>
              </a:prstGeom>
            </p:spPr>
          </p:pic>
          <p:pic>
            <p:nvPicPr>
              <p:cNvPr id="37" name="Picture 1" descr="robotinoomnidriv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4603" y="4403767"/>
                <a:ext cx="1396716" cy="1344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Pfeil nach oben und unten 37"/>
              <p:cNvSpPr/>
              <p:nvPr/>
            </p:nvSpPr>
            <p:spPr>
              <a:xfrm>
                <a:off x="3972028" y="4237971"/>
                <a:ext cx="202692" cy="637262"/>
              </a:xfrm>
              <a:prstGeom prst="upDown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91515"/>
                  </a:solidFill>
                </a:endParaRPr>
              </a:p>
            </p:txBody>
          </p:sp>
          <p:pic>
            <p:nvPicPr>
              <p:cNvPr id="39" name="Grafik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5165" y="4187614"/>
                <a:ext cx="702442" cy="567688"/>
              </a:xfrm>
              <a:prstGeom prst="rect">
                <a:avLst/>
              </a:prstGeom>
            </p:spPr>
          </p:pic>
          <p:sp>
            <p:nvSpPr>
              <p:cNvPr id="41" name="Textfeld 40"/>
              <p:cNvSpPr txBox="1"/>
              <p:nvPr/>
            </p:nvSpPr>
            <p:spPr>
              <a:xfrm>
                <a:off x="3726257" y="3006311"/>
                <a:ext cx="1703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PC</a:t>
                </a:r>
                <a:r>
                  <a:rPr lang="de-DE" baseline="-25000" dirty="0"/>
                  <a:t>2</a:t>
                </a:r>
              </a:p>
            </p:txBody>
          </p:sp>
        </p:grpSp>
        <p:sp>
          <p:nvSpPr>
            <p:cNvPr id="45" name="Textfeld 44"/>
            <p:cNvSpPr txBox="1"/>
            <p:nvPr/>
          </p:nvSpPr>
          <p:spPr>
            <a:xfrm>
              <a:off x="7140016" y="3999925"/>
              <a:ext cx="1703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Robotino</a:t>
              </a:r>
              <a:r>
                <a:rPr lang="de-DE" dirty="0"/>
                <a:t> 3</a:t>
              </a:r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6968134" y="994664"/>
              <a:ext cx="1703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PC</a:t>
              </a:r>
              <a:r>
                <a:rPr lang="de-DE" baseline="-25000" dirty="0"/>
                <a:t>3</a:t>
              </a:r>
            </a:p>
          </p:txBody>
        </p:sp>
        <p:sp>
          <p:nvSpPr>
            <p:cNvPr id="53" name="Pfeil nach oben und unten 52"/>
            <p:cNvSpPr/>
            <p:nvPr/>
          </p:nvSpPr>
          <p:spPr>
            <a:xfrm rot="19596063">
              <a:off x="2582726" y="3934584"/>
              <a:ext cx="229087" cy="1404363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91515"/>
                </a:solidFill>
              </a:endParaRPr>
            </a:p>
          </p:txBody>
        </p:sp>
        <p:sp>
          <p:nvSpPr>
            <p:cNvPr id="54" name="Pfeil nach oben und unten 53"/>
            <p:cNvSpPr/>
            <p:nvPr/>
          </p:nvSpPr>
          <p:spPr>
            <a:xfrm rot="2324193">
              <a:off x="6315361" y="3809246"/>
              <a:ext cx="229087" cy="1558813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91515"/>
                </a:solidFill>
              </a:endParaRPr>
            </a:p>
          </p:txBody>
        </p:sp>
        <p:sp>
          <p:nvSpPr>
            <p:cNvPr id="55" name="Pfeil nach oben und unten 54"/>
            <p:cNvSpPr/>
            <p:nvPr/>
          </p:nvSpPr>
          <p:spPr>
            <a:xfrm rot="5400000">
              <a:off x="4515757" y="1502569"/>
              <a:ext cx="229087" cy="2491865"/>
            </a:xfrm>
            <a:prstGeom prst="up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91515"/>
                </a:solidFill>
              </a:endParaRPr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1995" y="4538295"/>
              <a:ext cx="772224" cy="868358"/>
            </a:xfrm>
            <a:prstGeom prst="rect">
              <a:avLst/>
            </a:prstGeom>
          </p:spPr>
        </p:pic>
        <p:pic>
          <p:nvPicPr>
            <p:cNvPr id="56" name="Grafik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0645" y="4538124"/>
              <a:ext cx="772224" cy="868358"/>
            </a:xfrm>
            <a:prstGeom prst="rect">
              <a:avLst/>
            </a:prstGeom>
          </p:spPr>
        </p:pic>
        <p:pic>
          <p:nvPicPr>
            <p:cNvPr id="57" name="Grafik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9789" y="1759511"/>
              <a:ext cx="772224" cy="868358"/>
            </a:xfrm>
            <a:prstGeom prst="rect">
              <a:avLst/>
            </a:prstGeom>
          </p:spPr>
        </p:pic>
      </p:grpSp>
      <p:sp>
        <p:nvSpPr>
          <p:cNvPr id="42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65400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dirty="0">
                <a:latin typeface="+mn-lt"/>
              </a:rPr>
              <a:t>Distributed architecture based on Camera sensors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3419872" y="188640"/>
            <a:ext cx="4524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atin typeface="+mn-lt"/>
              </a:rPr>
              <a:t>Introduction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for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Robotino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Platform</a:t>
            </a:r>
            <a:endParaRPr lang="de-D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910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682485" y="1818479"/>
            <a:ext cx="4553857" cy="3368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en-US" sz="1833" dirty="0"/>
              <a:t>The </a:t>
            </a:r>
            <a:r>
              <a:rPr lang="en-US" sz="1833" dirty="0" err="1"/>
              <a:t>Robotino</a:t>
            </a:r>
            <a:r>
              <a:rPr lang="en-US" sz="1833" dirty="0"/>
              <a:t>® supports the following programming languages and control systems:</a:t>
            </a:r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833" b="1" dirty="0">
                <a:solidFill>
                  <a:srgbClr val="FF0000"/>
                </a:solidFill>
              </a:rPr>
              <a:t>MATLAB/Simulink</a:t>
            </a:r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833" b="1" dirty="0">
                <a:solidFill>
                  <a:srgbClr val="FF0000"/>
                </a:solidFill>
              </a:rPr>
              <a:t>C++&amp;</a:t>
            </a:r>
            <a:r>
              <a:rPr lang="en-US" sz="1833" b="1" dirty="0" err="1">
                <a:solidFill>
                  <a:srgbClr val="FF0000"/>
                </a:solidFill>
              </a:rPr>
              <a:t>OpenCV</a:t>
            </a:r>
            <a:endParaRPr lang="en-US" sz="1833" b="1" dirty="0">
              <a:solidFill>
                <a:srgbClr val="FF0000"/>
              </a:solidFill>
            </a:endParaRPr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833" dirty="0"/>
              <a:t>JAVA</a:t>
            </a:r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833" dirty="0"/>
              <a:t>Net</a:t>
            </a:r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833" dirty="0"/>
              <a:t>LabVIEW</a:t>
            </a:r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833" dirty="0"/>
              <a:t>ROS (Robot Operating System)</a:t>
            </a:r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Robotino</a:t>
            </a:r>
            <a:r>
              <a:rPr lang="en-US" sz="2400" dirty="0"/>
              <a:t>® View</a:t>
            </a:r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de-DE" sz="2395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682485" y="5131689"/>
            <a:ext cx="4720385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6" b="1" dirty="0" err="1">
                <a:latin typeface="Arial" panose="020B0604020202020204" pitchFamily="34" charset="0"/>
              </a:rPr>
              <a:t>Robotino</a:t>
            </a:r>
            <a:r>
              <a:rPr lang="en-US" sz="1666" b="1" dirty="0">
                <a:latin typeface="Arial" panose="020B0604020202020204" pitchFamily="34" charset="0"/>
              </a:rPr>
              <a:t>® SIM </a:t>
            </a:r>
          </a:p>
          <a:p>
            <a:r>
              <a:rPr lang="en-US" sz="1666" dirty="0">
                <a:solidFill>
                  <a:srgbClr val="000000"/>
                </a:solidFill>
                <a:latin typeface="Arial" panose="020B0604020202020204" pitchFamily="34" charset="0"/>
              </a:rPr>
              <a:t>provides a virtual </a:t>
            </a:r>
            <a:r>
              <a:rPr lang="en-US" sz="1666" dirty="0" err="1">
                <a:solidFill>
                  <a:srgbClr val="000000"/>
                </a:solidFill>
                <a:latin typeface="Arial" panose="020B0604020202020204" pitchFamily="34" charset="0"/>
              </a:rPr>
              <a:t>Robotino</a:t>
            </a:r>
            <a:r>
              <a:rPr lang="en-US" sz="1666" dirty="0">
                <a:solidFill>
                  <a:srgbClr val="000000"/>
                </a:solidFill>
                <a:latin typeface="Arial" panose="020B0604020202020204" pitchFamily="34" charset="0"/>
              </a:rPr>
              <a:t> in an virtual experimentation environment. </a:t>
            </a:r>
          </a:p>
        </p:txBody>
      </p:sp>
      <p:pic>
        <p:nvPicPr>
          <p:cNvPr id="7" name="Picture 1"/>
          <p:cNvPicPr/>
          <p:nvPr/>
        </p:nvPicPr>
        <p:blipFill rotWithShape="1">
          <a:blip r:embed="rId2"/>
          <a:srcRect l="30001" t="36667" r="36250" b="23334"/>
          <a:stretch/>
        </p:blipFill>
        <p:spPr>
          <a:xfrm>
            <a:off x="4932040" y="3504119"/>
            <a:ext cx="3960440" cy="266429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419872" y="188640"/>
            <a:ext cx="4524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latin typeface="+mn-lt"/>
              </a:rPr>
              <a:t>Introduction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for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Robotino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Platform</a:t>
            </a:r>
            <a:endParaRPr lang="de-DE" sz="2400" dirty="0">
              <a:latin typeface="+mn-lt"/>
            </a:endParaRPr>
          </a:p>
        </p:txBody>
      </p:sp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682485" y="980728"/>
            <a:ext cx="30646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de-DE" altLang="zh-CN" sz="2400" b="1" dirty="0">
                <a:latin typeface="+mn-lt"/>
              </a:rPr>
              <a:t>Software</a:t>
            </a:r>
            <a:r>
              <a:rPr lang="en-US" sz="2400" b="1" dirty="0">
                <a:latin typeface="+mn-lt"/>
              </a:rPr>
              <a:t> </a:t>
            </a:r>
            <a:r>
              <a:rPr lang="de-DE" altLang="zh-CN" sz="2400" b="1" dirty="0" err="1">
                <a:latin typeface="+mn-lt"/>
              </a:rPr>
              <a:t>introduction</a:t>
            </a:r>
            <a:r>
              <a:rPr lang="en-US" sz="2400" b="1" dirty="0">
                <a:latin typeface="+mn-lt"/>
              </a:rPr>
              <a:t> </a:t>
            </a:r>
          </a:p>
        </p:txBody>
      </p:sp>
      <p:pic>
        <p:nvPicPr>
          <p:cNvPr id="11" name="Grafik 33">
            <a:extLst>
              <a:ext uri="{FF2B5EF4-FFF2-40B4-BE49-F238E27FC236}">
                <a16:creationId xmlns="" xmlns:a16="http://schemas.microsoft.com/office/drawing/2014/main" id="{FCDB418E-968E-4CE8-92DB-F5B92897B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92" y="1916832"/>
            <a:ext cx="2140688" cy="2713235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="" xmlns:a16="http://schemas.microsoft.com/office/drawing/2014/main" id="{C75A0A01-0C85-4A8F-8EA4-CE6F272F63FD}"/>
              </a:ext>
            </a:extLst>
          </p:cNvPr>
          <p:cNvSpPr/>
          <p:nvPr/>
        </p:nvSpPr>
        <p:spPr>
          <a:xfrm>
            <a:off x="6084168" y="4467056"/>
            <a:ext cx="834152" cy="834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箭头: 上下 2">
            <a:extLst>
              <a:ext uri="{FF2B5EF4-FFF2-40B4-BE49-F238E27FC236}">
                <a16:creationId xmlns="" xmlns:a16="http://schemas.microsoft.com/office/drawing/2014/main" id="{9EF54AD9-B892-474B-A7EB-C3D2F6D12F7E}"/>
              </a:ext>
            </a:extLst>
          </p:cNvPr>
          <p:cNvSpPr/>
          <p:nvPr/>
        </p:nvSpPr>
        <p:spPr>
          <a:xfrm rot="2294574">
            <a:off x="6908571" y="3999900"/>
            <a:ext cx="180651" cy="569189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feld 12">
            <a:extLst>
              <a:ext uri="{FF2B5EF4-FFF2-40B4-BE49-F238E27FC236}">
                <a16:creationId xmlns="" xmlns:a16="http://schemas.microsoft.com/office/drawing/2014/main" id="{19BA5F20-9FF3-47C5-A2EC-D6F90BFFA134}"/>
              </a:ext>
            </a:extLst>
          </p:cNvPr>
          <p:cNvSpPr txBox="1"/>
          <p:nvPr/>
        </p:nvSpPr>
        <p:spPr>
          <a:xfrm>
            <a:off x="4860032" y="5816512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  <a:latin typeface="+mj-lt"/>
              </a:rPr>
              <a:t>Vitural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6511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3240360" cy="243027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527368"/>
            <a:ext cx="4086225" cy="15811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3306024"/>
            <a:ext cx="4076700" cy="1362075"/>
          </a:xfrm>
          <a:prstGeom prst="rect">
            <a:avLst/>
          </a:prstGeom>
        </p:spPr>
      </p:pic>
      <p:sp>
        <p:nvSpPr>
          <p:cNvPr id="6" name="AutoShape 1" descr="C://Users/User/AppData/Local/YNote/data/weixinobU7VjlzMU9H6A_Ewa7A8j3spZok/d7dbad11ffb84c94b038c7837788ceb7/qdefault_6s.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547664" y="4896007"/>
            <a:ext cx="6099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003884"/>
                </a:solidFill>
                <a:hlinkClick r:id="rId5"/>
              </a:rPr>
              <a:t>RoboCup</a:t>
            </a:r>
            <a:r>
              <a:rPr lang="en-US" dirty="0">
                <a:solidFill>
                  <a:srgbClr val="003884"/>
                </a:solidFill>
                <a:hlinkClick r:id="rId5"/>
              </a:rPr>
              <a:t> Logistics League 2017 Final: </a:t>
            </a:r>
            <a:r>
              <a:rPr lang="en-US" dirty="0" err="1">
                <a:solidFill>
                  <a:srgbClr val="003884"/>
                </a:solidFill>
                <a:hlinkClick r:id="rId5"/>
              </a:rPr>
              <a:t>Carologistics</a:t>
            </a:r>
            <a:r>
              <a:rPr lang="en-US" dirty="0">
                <a:solidFill>
                  <a:srgbClr val="003884"/>
                </a:solidFill>
                <a:hlinkClick r:id="rId5"/>
              </a:rPr>
              <a:t> vs. GRIPS</a:t>
            </a:r>
            <a:endParaRPr lang="en-US" dirty="0">
              <a:effectLst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11197" y="574770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dirty="0" err="1">
                <a:solidFill>
                  <a:srgbClr val="003884"/>
                </a:solidFill>
                <a:hlinkClick r:id="rId6"/>
              </a:rPr>
              <a:t>RoboCup</a:t>
            </a:r>
            <a:r>
              <a:rPr lang="de-DE" dirty="0">
                <a:solidFill>
                  <a:srgbClr val="003884"/>
                </a:solidFill>
                <a:hlinkClick r:id="rId6"/>
              </a:rPr>
              <a:t> </a:t>
            </a:r>
            <a:r>
              <a:rPr lang="de-DE" dirty="0" err="1">
                <a:solidFill>
                  <a:srgbClr val="003884"/>
                </a:solidFill>
                <a:hlinkClick r:id="rId6"/>
              </a:rPr>
              <a:t>Logistics</a:t>
            </a:r>
            <a:r>
              <a:rPr lang="de-DE" dirty="0">
                <a:solidFill>
                  <a:srgbClr val="003884"/>
                </a:solidFill>
                <a:hlinkClick r:id="rId6"/>
              </a:rPr>
              <a:t> League 2016 Final - </a:t>
            </a:r>
            <a:r>
              <a:rPr lang="de-DE" dirty="0" err="1">
                <a:solidFill>
                  <a:srgbClr val="003884"/>
                </a:solidFill>
                <a:hlinkClick r:id="rId6"/>
              </a:rPr>
              <a:t>Carologistics</a:t>
            </a:r>
            <a:r>
              <a:rPr lang="de-DE" dirty="0">
                <a:solidFill>
                  <a:srgbClr val="003884"/>
                </a:solidFill>
                <a:hlinkClick r:id="rId6"/>
              </a:rPr>
              <a:t> vs. </a:t>
            </a:r>
            <a:r>
              <a:rPr lang="de-DE" dirty="0" err="1">
                <a:solidFill>
                  <a:srgbClr val="003884"/>
                </a:solidFill>
                <a:hlinkClick r:id="rId6"/>
              </a:rPr>
              <a:t>Solidus</a:t>
            </a:r>
            <a:endParaRPr lang="de-DE" dirty="0">
              <a:solidFill>
                <a:srgbClr val="003884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-270284" y="398706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600" dirty="0" smtClean="0">
                <a:solidFill>
                  <a:srgbClr val="003884"/>
                </a:solidFill>
              </a:rPr>
              <a:t>Team: </a:t>
            </a:r>
            <a:r>
              <a:rPr lang="de-DE" sz="1600" dirty="0" err="1" smtClean="0">
                <a:solidFill>
                  <a:srgbClr val="003884"/>
                </a:solidFill>
              </a:rPr>
              <a:t>Carologistics</a:t>
            </a:r>
            <a:endParaRPr lang="de-DE" sz="1600" dirty="0">
              <a:solidFill>
                <a:srgbClr val="003884"/>
              </a:solidFill>
            </a:endParaRPr>
          </a:p>
          <a:p>
            <a:pPr algn="ctr"/>
            <a:r>
              <a:rPr lang="de-DE" sz="1600" dirty="0"/>
              <a:t>RWTH Aachen University, Germany</a:t>
            </a:r>
            <a:r>
              <a:rPr lang="de-DE" sz="1600" dirty="0" smtClean="0">
                <a:solidFill>
                  <a:srgbClr val="003884"/>
                </a:solidFill>
              </a:rPr>
              <a:t> </a:t>
            </a:r>
            <a:endParaRPr lang="de-DE" sz="1600" dirty="0">
              <a:solidFill>
                <a:srgbClr val="0038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364" y="1181140"/>
            <a:ext cx="2412868" cy="469412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07" y="3062204"/>
            <a:ext cx="2423820" cy="2176833"/>
          </a:xfrm>
          <a:prstGeom prst="rect">
            <a:avLst/>
          </a:prstGeom>
        </p:spPr>
      </p:pic>
      <p:sp>
        <p:nvSpPr>
          <p:cNvPr id="4" name="椭圆 1">
            <a:extLst>
              <a:ext uri="{FF2B5EF4-FFF2-40B4-BE49-F238E27FC236}">
                <a16:creationId xmlns="" xmlns:a16="http://schemas.microsoft.com/office/drawing/2014/main" id="{C75A0A01-0C85-4A8F-8EA4-CE6F272F63FD}"/>
              </a:ext>
            </a:extLst>
          </p:cNvPr>
          <p:cNvSpPr/>
          <p:nvPr/>
        </p:nvSpPr>
        <p:spPr>
          <a:xfrm>
            <a:off x="4247364" y="1650217"/>
            <a:ext cx="1596854" cy="15968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上下 2">
            <a:extLst>
              <a:ext uri="{FF2B5EF4-FFF2-40B4-BE49-F238E27FC236}">
                <a16:creationId xmlns="" xmlns:a16="http://schemas.microsoft.com/office/drawing/2014/main" id="{9EF54AD9-B892-474B-A7EB-C3D2F6D12F7E}"/>
              </a:ext>
            </a:extLst>
          </p:cNvPr>
          <p:cNvSpPr/>
          <p:nvPr/>
        </p:nvSpPr>
        <p:spPr>
          <a:xfrm rot="3204508" flipH="1">
            <a:off x="3723958" y="2736699"/>
            <a:ext cx="367670" cy="1146228"/>
          </a:xfrm>
          <a:prstGeom prst="up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2842" t="1359"/>
          <a:stretch/>
        </p:blipFill>
        <p:spPr>
          <a:xfrm>
            <a:off x="6660232" y="1100914"/>
            <a:ext cx="2325913" cy="493586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43584" y="6020212"/>
            <a:ext cx="162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  <a:latin typeface="+mj-lt"/>
              </a:rPr>
              <a:t>2017</a:t>
            </a:r>
            <a:endParaRPr lang="de-DE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12974" y="6050863"/>
            <a:ext cx="162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  <a:latin typeface="+mj-lt"/>
              </a:rPr>
              <a:t>2015</a:t>
            </a:r>
            <a:endParaRPr lang="de-DE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22541" y="1019632"/>
            <a:ext cx="419495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MR10"/>
              </a:rPr>
              <a:t>An additional laptop </a:t>
            </a:r>
            <a:endParaRPr lang="en-US" b="1" dirty="0" smtClean="0">
              <a:solidFill>
                <a:srgbClr val="FF0000"/>
              </a:solidFill>
              <a:latin typeface="CMR1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Increase </a:t>
            </a:r>
            <a:r>
              <a:rPr lang="en-US" sz="1800" dirty="0">
                <a:solidFill>
                  <a:srgbClr val="000000"/>
                </a:solidFill>
                <a:latin typeface="CMR10"/>
              </a:rPr>
              <a:t>the computation power </a:t>
            </a:r>
            <a:endParaRPr lang="en-US" sz="1800" dirty="0" smtClean="0">
              <a:solidFill>
                <a:srgbClr val="000000"/>
              </a:solidFill>
              <a:latin typeface="CMR1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Allow </a:t>
            </a:r>
            <a:r>
              <a:rPr lang="en-US" sz="1800" dirty="0">
                <a:solidFill>
                  <a:srgbClr val="000000"/>
                </a:solidFill>
                <a:latin typeface="CMR10"/>
              </a:rPr>
              <a:t>for </a:t>
            </a: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more elaborate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Self-localization</a:t>
            </a:r>
            <a:endParaRPr lang="en-US" sz="1800" dirty="0">
              <a:solidFill>
                <a:srgbClr val="000000"/>
              </a:solidFill>
              <a:latin typeface="CMR1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Computer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  <a:latin typeface="CMR10"/>
              </a:rPr>
              <a:t>Reasoning</a:t>
            </a:r>
            <a:r>
              <a:rPr lang="en-US" sz="1800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15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3165816" cy="422108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58585" y="5296022"/>
            <a:ext cx="3415781" cy="102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de-DE" altLang="zh-CN" sz="1833" dirty="0" smtClean="0"/>
              <a:t>Small PC box</a:t>
            </a:r>
          </a:p>
          <a:p>
            <a:pPr algn="ctr">
              <a:buClr>
                <a:srgbClr val="0070C0"/>
              </a:buClr>
            </a:pPr>
            <a:r>
              <a:rPr lang="de-DE" sz="1833" dirty="0" smtClean="0"/>
              <a:t>Core i5</a:t>
            </a:r>
            <a:endParaRPr lang="en-US" sz="2400" dirty="0"/>
          </a:p>
          <a:p>
            <a:pPr marL="238087" indent="-238087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de-DE" sz="2395" dirty="0">
              <a:latin typeface="+mj-lt"/>
            </a:endParaRPr>
          </a:p>
        </p:txBody>
      </p:sp>
      <p:sp>
        <p:nvSpPr>
          <p:cNvPr id="4" name="椭圆 1">
            <a:extLst>
              <a:ext uri="{FF2B5EF4-FFF2-40B4-BE49-F238E27FC236}">
                <a16:creationId xmlns="" xmlns:a16="http://schemas.microsoft.com/office/drawing/2014/main" id="{C75A0A01-0C85-4A8F-8EA4-CE6F272F63FD}"/>
              </a:ext>
            </a:extLst>
          </p:cNvPr>
          <p:cNvSpPr/>
          <p:nvPr/>
        </p:nvSpPr>
        <p:spPr>
          <a:xfrm>
            <a:off x="683568" y="2060848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Explosion 2 4"/>
          <p:cNvSpPr/>
          <p:nvPr/>
        </p:nvSpPr>
        <p:spPr>
          <a:xfrm rot="1671179">
            <a:off x="2858689" y="1983365"/>
            <a:ext cx="1631412" cy="1701238"/>
          </a:xfrm>
          <a:prstGeom prst="irregularSeal2">
            <a:avLst/>
          </a:prstGeom>
          <a:noFill/>
          <a:ln>
            <a:solidFill>
              <a:srgbClr val="F9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849384" y="1873649"/>
            <a:ext cx="3415781" cy="37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</a:pPr>
            <a:r>
              <a:rPr lang="de-DE" altLang="zh-CN" sz="1833" dirty="0" smtClean="0"/>
              <a:t>Cable</a:t>
            </a:r>
            <a:endParaRPr lang="de-DE" sz="2395" dirty="0">
              <a:latin typeface="+mj-lt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842" t="1359"/>
          <a:stretch/>
        </p:blipFill>
        <p:spPr>
          <a:xfrm>
            <a:off x="5526156" y="1196752"/>
            <a:ext cx="2325913" cy="493586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380312" y="2963526"/>
            <a:ext cx="162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>
                <a:solidFill>
                  <a:srgbClr val="FF0000"/>
                </a:solidFill>
                <a:latin typeface="+mj-lt"/>
              </a:rPr>
              <a:t>It</a:t>
            </a:r>
            <a:r>
              <a:rPr lang="de-DE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  <a:latin typeface="+mj-lt"/>
              </a:rPr>
              <a:t>is</a:t>
            </a:r>
            <a:r>
              <a:rPr lang="de-DE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  <a:latin typeface="+mj-lt"/>
              </a:rPr>
              <a:t>better</a:t>
            </a:r>
            <a:endParaRPr lang="de-DE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2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48880"/>
            <a:ext cx="7781925" cy="17430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6752"/>
            <a:ext cx="3168352" cy="983282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7668344" y="3202333"/>
            <a:ext cx="509117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418728" y="3429000"/>
            <a:ext cx="1993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260801"/>
            <a:ext cx="7743825" cy="1666875"/>
          </a:xfrm>
          <a:prstGeom prst="rect">
            <a:avLst/>
          </a:prstGeom>
        </p:spPr>
      </p:pic>
      <p:cxnSp>
        <p:nvCxnSpPr>
          <p:cNvPr id="9" name="Gerader Verbinder 8"/>
          <p:cNvCxnSpPr/>
          <p:nvPr/>
        </p:nvCxnSpPr>
        <p:spPr>
          <a:xfrm>
            <a:off x="1187624" y="5229200"/>
            <a:ext cx="6951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418728" y="5445224"/>
            <a:ext cx="3721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59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Bildschirmpräsentation (4:3)</PresentationFormat>
  <Paragraphs>78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CMR10</vt:lpstr>
      <vt:lpstr>宋体</vt:lpstr>
      <vt:lpstr>Arial</vt:lpstr>
      <vt:lpstr>Calibri</vt:lpstr>
      <vt:lpstr>Comic Sans MS</vt:lpstr>
      <vt:lpstr>Times New Roman</vt:lpstr>
      <vt:lpstr>Wingdings</vt:lpstr>
      <vt:lpstr>Larissa-Design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Kathrin Dudenhöffer</dc:creator>
  <cp:lastModifiedBy>User</cp:lastModifiedBy>
  <cp:revision>847</cp:revision>
  <dcterms:created xsi:type="dcterms:W3CDTF">2010-01-15T09:28:33Z</dcterms:created>
  <dcterms:modified xsi:type="dcterms:W3CDTF">2018-10-09T13:42:17Z</dcterms:modified>
</cp:coreProperties>
</file>